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3" r:id="rId4"/>
    <p:sldId id="274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6" r:id="rId14"/>
    <p:sldId id="267" r:id="rId15"/>
    <p:sldId id="268" r:id="rId16"/>
    <p:sldId id="269" r:id="rId17"/>
    <p:sldId id="270" r:id="rId18"/>
    <p:sldId id="275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A233D-2973-4452-B72C-3843CA6815AA}" type="datetimeFigureOut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8B948-39BF-4556-93CD-2421F1F800B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FF7-C954-4B7F-97F0-6FEEE87F6237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09-C8AB-4FAC-9F08-A39C81E7B171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9860-1C66-44AC-BB5F-5CF34F3501DB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B954-E546-45F5-A7CE-681F1064920D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63E0-ECFC-4308-AD51-5BA54662B735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CF-75D7-4DF2-916A-C5FAD987FD1A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35BE-AA70-4121-8657-C05A1F71811D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153-A058-44FF-93D1-F38083C89A69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D65A8-4821-48BC-8FB0-D1EE43BABD5E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B517-2334-4693-8FD3-4124DB950034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EBD4-260A-4170-8739-F56664757697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B8A0-4CC5-4828-BEF8-68CF6DCDF7A9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C591A-6A79-45D8-81AB-0692B39B4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83894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</a:rPr>
              <a:t>Dopo il "fango" </a:t>
            </a:r>
            <a:r>
              <a:rPr lang="it-IT" sz="2400" b="1" dirty="0" smtClean="0">
                <a:solidFill>
                  <a:srgbClr val="0070C0"/>
                </a:solidFill>
              </a:rPr>
              <a:t>di </a:t>
            </a:r>
            <a:r>
              <a:rPr lang="it-IT" sz="2400" b="1" dirty="0" err="1" smtClean="0">
                <a:solidFill>
                  <a:srgbClr val="0070C0"/>
                </a:solidFill>
              </a:rPr>
              <a:t>Bibbiano</a:t>
            </a:r>
            <a:r>
              <a:rPr lang="it-IT" sz="2400" b="1" dirty="0">
                <a:solidFill>
                  <a:srgbClr val="0070C0"/>
                </a:solidFill>
              </a:rPr>
              <a:t>, le </a:t>
            </a:r>
            <a:r>
              <a:rPr lang="it-IT" sz="2400" b="1" dirty="0" smtClean="0">
                <a:solidFill>
                  <a:srgbClr val="0070C0"/>
                </a:solidFill>
              </a:rPr>
              <a:t>49 associazioni chiedono una nuova legge quadro</a:t>
            </a:r>
            <a:r>
              <a:rPr lang="it-IT" sz="2400" b="1" dirty="0">
                <a:solidFill>
                  <a:srgbClr val="0070C0"/>
                </a:solidFill>
              </a:rPr>
              <a:t>, perché i </a:t>
            </a:r>
            <a:r>
              <a:rPr lang="it-IT" sz="2400" b="1" dirty="0" smtClean="0">
                <a:solidFill>
                  <a:srgbClr val="0070C0"/>
                </a:solidFill>
              </a:rPr>
              <a:t>36 anni </a:t>
            </a:r>
            <a:r>
              <a:rPr lang="it-IT" sz="2400" b="1" dirty="0">
                <a:solidFill>
                  <a:srgbClr val="0070C0"/>
                </a:solidFill>
              </a:rPr>
              <a:t>della “184” </a:t>
            </a:r>
            <a:r>
              <a:rPr lang="it-IT" sz="2400" b="1" dirty="0" smtClean="0">
                <a:solidFill>
                  <a:srgbClr val="0070C0"/>
                </a:solidFill>
              </a:rPr>
              <a:t>si sentono </a:t>
            </a:r>
            <a:r>
              <a:rPr lang="it-IT" sz="2400" b="1" dirty="0">
                <a:solidFill>
                  <a:srgbClr val="0070C0"/>
                </a:solidFill>
              </a:rPr>
              <a:t>tutti.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8052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Specialista in Pedagogia, Biotica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D034-ACF0-40C7-8225-443CD805BD0C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Raccolta foto\foto PPT\Adozioni\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80728"/>
            <a:ext cx="5256584" cy="34980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Da qui la scelta degli enti </a:t>
            </a:r>
            <a:r>
              <a:rPr lang="it-IT" sz="2000" dirty="0" smtClean="0">
                <a:solidFill>
                  <a:schemeClr val="tx1"/>
                </a:solidFill>
              </a:rPr>
              <a:t>di invertire la rotta e tentare un’operazione unitaria in qualche modo storica. Insieme per contare di più.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D’altra parte il sistema adozioni Italia </a:t>
            </a:r>
            <a:r>
              <a:rPr lang="it-IT" sz="2000" dirty="0" smtClean="0">
                <a:solidFill>
                  <a:schemeClr val="tx1"/>
                </a:solidFill>
              </a:rPr>
              <a:t>è ancora il secondo del mondo dopo gli Stati Uniti e sarebbe davvero imperdonabile disperdere questo capitale di esperienza, di contatti, di esempi e di testimonianze.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F290-EF1F-4416-A9F3-CCD5598FBB03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In tema di adozioni, l’Italia ha una esperienza che non va dispersa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Raccolta foto\foto PPT\Adozioni\a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4464496" cy="3064193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«Siamo perfettamente consapevoli </a:t>
            </a:r>
            <a:r>
              <a:rPr lang="it-IT" sz="2000" dirty="0" smtClean="0">
                <a:solidFill>
                  <a:schemeClr val="tx1"/>
                </a:solidFill>
              </a:rPr>
              <a:t>che le adozioni internazionali hanno subìto cambiamenti profondi, ma le coppie italiane rimangono una risorsa importante per i bambini che attendono una famiglia.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Dobbiamo però dare </a:t>
            </a:r>
            <a:r>
              <a:rPr lang="it-IT" sz="2000" dirty="0" smtClean="0">
                <a:solidFill>
                  <a:schemeClr val="tx1"/>
                </a:solidFill>
              </a:rPr>
              <a:t>loro la concreta speranza del fatto che la genitorialità adottiva rimanga un percorso reale, possibile, e soprattutto percorribile in modo trasparente», fa notare </a:t>
            </a:r>
            <a:r>
              <a:rPr lang="it-IT" sz="2000" b="1" dirty="0" smtClean="0">
                <a:solidFill>
                  <a:schemeClr val="tx1"/>
                </a:solidFill>
              </a:rPr>
              <a:t>Pietro </a:t>
            </a:r>
            <a:r>
              <a:rPr lang="it-IT" sz="2000" b="1" dirty="0" err="1" smtClean="0">
                <a:solidFill>
                  <a:schemeClr val="tx1"/>
                </a:solidFill>
              </a:rPr>
              <a:t>Ardizzi</a:t>
            </a:r>
            <a:r>
              <a:rPr lang="it-IT" sz="2000" dirty="0" smtClean="0">
                <a:solidFill>
                  <a:schemeClr val="tx1"/>
                </a:solidFill>
              </a:rPr>
              <a:t>, lunga esperienza nel settore come responsabile del settore adozione di </a:t>
            </a:r>
            <a:r>
              <a:rPr lang="it-IT" sz="2000" dirty="0" err="1" smtClean="0">
                <a:solidFill>
                  <a:schemeClr val="tx1"/>
                </a:solidFill>
              </a:rPr>
              <a:t>Avsi</a:t>
            </a:r>
            <a:r>
              <a:rPr lang="it-IT" sz="2000" dirty="0" smtClean="0">
                <a:solidFill>
                  <a:schemeClr val="tx1"/>
                </a:solidFill>
              </a:rPr>
              <a:t>, oggi coordinatore del nuovo tavolo </a:t>
            </a:r>
            <a:r>
              <a:rPr lang="it-IT" sz="2000" b="1" dirty="0" smtClean="0">
                <a:solidFill>
                  <a:schemeClr val="tx1"/>
                </a:solidFill>
              </a:rPr>
              <a:t>“Adozioni 3.0”.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DCEB-3E94-44A6-BD13-508D4793FDFC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coppie italiane rimangono una risorsa importante per i bambini che attendono una famiglia.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Raccolta foto\foto PPT\Adozioni\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365104"/>
            <a:ext cx="3024336" cy="2265333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9442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All’esordio di “Adozioni 3.0” </a:t>
            </a:r>
            <a:r>
              <a:rPr lang="it-IT" sz="2000" dirty="0" smtClean="0">
                <a:solidFill>
                  <a:schemeClr val="tx1"/>
                </a:solidFill>
              </a:rPr>
              <a:t>una grande proposta e un grande rischio. La prima riguarda l’urgenza di semplificare il sistema dei rimborsi. In attesa di una nuova legge quadro ormai ineludibile perché i </a:t>
            </a:r>
            <a:r>
              <a:rPr lang="it-IT" sz="2000" b="1" dirty="0" smtClean="0">
                <a:solidFill>
                  <a:schemeClr val="tx1"/>
                </a:solidFill>
              </a:rPr>
              <a:t>36 anni trascorsi dal varo della “184” </a:t>
            </a:r>
            <a:r>
              <a:rPr lang="it-IT" sz="2000" dirty="0" smtClean="0">
                <a:solidFill>
                  <a:schemeClr val="tx1"/>
                </a:solidFill>
              </a:rPr>
              <a:t>si sentono tutti, gli enti uniti chiedono al governo di avvicinarsi progressivamente al traguardo dell’adozione gratuita con un rimborso unico forfettario di </a:t>
            </a:r>
            <a:r>
              <a:rPr lang="it-IT" sz="2000" b="1" dirty="0" smtClean="0">
                <a:solidFill>
                  <a:schemeClr val="tx1"/>
                </a:solidFill>
              </a:rPr>
              <a:t>10mila euro per ogni adozione conclusa.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3D59-0D04-4B4D-97D9-EA45D58CA6D8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coordinamento chiede al governo un rimborso unico forfettario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Raccolta foto\foto PPT\Adozioni\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89040"/>
            <a:ext cx="4731706" cy="2592288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87220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«Una soluzione che farebbe risparmiare </a:t>
            </a:r>
            <a:r>
              <a:rPr lang="it-IT" sz="2000" dirty="0" smtClean="0">
                <a:solidFill>
                  <a:schemeClr val="tx1"/>
                </a:solidFill>
              </a:rPr>
              <a:t>allo Stato cifre importanti e permetterebbe alle coppie di poter contare su una quota sicura».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Oggi il sistema rimborsi </a:t>
            </a:r>
            <a:r>
              <a:rPr lang="it-IT" sz="2000" dirty="0" smtClean="0">
                <a:solidFill>
                  <a:schemeClr val="tx1"/>
                </a:solidFill>
              </a:rPr>
              <a:t>– più o meno il 50 per cento di quanto effettivamente speso dalle famiglie – comporta </a:t>
            </a:r>
            <a:r>
              <a:rPr lang="it-IT" sz="2000" b="1" dirty="0" smtClean="0">
                <a:solidFill>
                  <a:schemeClr val="tx1"/>
                </a:solidFill>
              </a:rPr>
              <a:t>ritardi e complicazioni burocratiche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Da qualche mese </a:t>
            </a:r>
            <a:r>
              <a:rPr lang="it-IT" sz="2000" dirty="0" smtClean="0">
                <a:solidFill>
                  <a:schemeClr val="tx1"/>
                </a:solidFill>
              </a:rPr>
              <a:t>sono state messe a disposizione le risorse per le adozioni 2011-2017 dopo anni di silenzio, ma tutto tace per il 2018e per l’anno in corso.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1776-E9A8-474A-B7DD-6F46AB4D055F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L’attuale sistema dei rimborsi comporta ritardi burocratici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Raccolta foto\foto PPT\Adozioni\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17032"/>
            <a:ext cx="4248472" cy="2827165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Purtroppo le notizie per il futuro non sono incoraggianti</a:t>
            </a:r>
            <a:r>
              <a:rPr lang="it-IT" sz="2000" dirty="0" smtClean="0">
                <a:solidFill>
                  <a:schemeClr val="tx1"/>
                </a:solidFill>
              </a:rPr>
              <a:t>. Ed è questo il grande rischio segnalato dagli enti.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Ammontano</a:t>
            </a:r>
            <a:r>
              <a:rPr lang="it-IT" sz="2000" dirty="0" smtClean="0">
                <a:solidFill>
                  <a:schemeClr val="tx1"/>
                </a:solidFill>
              </a:rPr>
              <a:t> a circa </a:t>
            </a:r>
            <a:r>
              <a:rPr lang="it-IT" sz="2000" b="1" dirty="0" smtClean="0">
                <a:solidFill>
                  <a:schemeClr val="tx1"/>
                </a:solidFill>
              </a:rPr>
              <a:t>due milioni di euro in tre anni infatti i tagli previsti dal bilancio di previsione 2020-2022</a:t>
            </a:r>
            <a:r>
              <a:rPr lang="it-IT" sz="2000" dirty="0" smtClean="0">
                <a:solidFill>
                  <a:schemeClr val="tx1"/>
                </a:solidFill>
              </a:rPr>
              <a:t> per il Fondo adozioni (542mila euro in meno nel 2020, oltre 610mila euro nel 2021 e oltre 933mila euro di ammanchi per il 2022).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A94C-22ED-43BA-A9DA-E52A258C0943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Tagli previsti dal bilancio di previsione 2020-2022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Raccolta foto\foto PPT\Adozioni\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429000"/>
            <a:ext cx="5157891" cy="2952328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464496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tagli renderebbero quasi impossibile </a:t>
            </a:r>
            <a:r>
              <a:rPr lang="it-IT" sz="2000" dirty="0" smtClean="0">
                <a:solidFill>
                  <a:schemeClr val="tx1"/>
                </a:solidFill>
              </a:rPr>
              <a:t>il varo delle tante iniziative ipotizzate dagli enti per favorire il rilancio del sistema.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 esempio </a:t>
            </a:r>
            <a:r>
              <a:rPr lang="it-IT" sz="2000" dirty="0" smtClean="0">
                <a:solidFill>
                  <a:schemeClr val="tx1"/>
                </a:solidFill>
              </a:rPr>
              <a:t>la creazione di reti professionali per sostenere le famiglie nel cosiddetto “</a:t>
            </a:r>
            <a:r>
              <a:rPr lang="it-IT" sz="2000" b="1" dirty="0" smtClean="0">
                <a:solidFill>
                  <a:schemeClr val="tx1"/>
                </a:solidFill>
              </a:rPr>
              <a:t>dopo-adozioni</a:t>
            </a:r>
            <a:r>
              <a:rPr lang="it-IT" sz="2000" dirty="0" smtClean="0">
                <a:solidFill>
                  <a:schemeClr val="tx1"/>
                </a:solidFill>
              </a:rPr>
              <a:t>”, momento sempre difficile ma oggi ancora più complesso vista l’età media elevata dei minori che arrivano dai Paesi di provenienza e le condizioni talvolta impegnative sotto il profilo psico-fisico (</a:t>
            </a:r>
            <a:r>
              <a:rPr lang="it-IT" sz="2000" b="1" i="1" dirty="0" err="1" smtClean="0">
                <a:solidFill>
                  <a:schemeClr val="tx1"/>
                </a:solidFill>
              </a:rPr>
              <a:t>special</a:t>
            </a:r>
            <a:r>
              <a:rPr lang="it-IT" sz="2000" b="1" i="1" dirty="0" smtClean="0">
                <a:solidFill>
                  <a:schemeClr val="tx1"/>
                </a:solidFill>
              </a:rPr>
              <a:t> </a:t>
            </a:r>
            <a:r>
              <a:rPr lang="it-IT" sz="2000" b="1" i="1" dirty="0" err="1" smtClean="0">
                <a:solidFill>
                  <a:schemeClr val="tx1"/>
                </a:solidFill>
              </a:rPr>
              <a:t>needs</a:t>
            </a:r>
            <a:r>
              <a:rPr lang="it-IT" sz="2000" i="1" dirty="0" smtClean="0">
                <a:solidFill>
                  <a:schemeClr val="tx1"/>
                </a:solidFill>
              </a:rPr>
              <a:t>).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010-659E-49EF-9E31-50F8E805A7F5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 tagli non aiutano gli enti per favorire il rilancio del sistema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Raccolta foto\foto PPT\Adozioni\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988840"/>
            <a:ext cx="2952328" cy="3921297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Tra le altre proposte allo studio </a:t>
            </a:r>
            <a:r>
              <a:rPr lang="it-IT" sz="2000" dirty="0" smtClean="0">
                <a:solidFill>
                  <a:schemeClr val="tx1"/>
                </a:solidFill>
              </a:rPr>
              <a:t>per semplificare il percorso – e quindi attirare l’interesse di nuove coppie – le vacanze </a:t>
            </a:r>
            <a:r>
              <a:rPr lang="it-IT" sz="2000" dirty="0" err="1" smtClean="0">
                <a:solidFill>
                  <a:schemeClr val="tx1"/>
                </a:solidFill>
              </a:rPr>
              <a:t>preadottive</a:t>
            </a:r>
            <a:r>
              <a:rPr lang="it-IT" sz="2000" dirty="0" smtClean="0">
                <a:solidFill>
                  <a:schemeClr val="tx1"/>
                </a:solidFill>
              </a:rPr>
              <a:t>, l’adozione aperta (o mite); l’affido internazionale, l’adozione europea.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7433-67A8-40BF-8C05-9A72504A3C3A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Interessanti nuove proposte allo studio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Raccolta foto\foto PPT\Adozioni\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6"/>
            <a:ext cx="4680520" cy="3681516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7920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 senza la volontà politica </a:t>
            </a:r>
            <a:r>
              <a:rPr lang="it-IT" sz="2000" dirty="0" smtClean="0">
                <a:solidFill>
                  <a:schemeClr val="tx1"/>
                </a:solidFill>
              </a:rPr>
              <a:t>di avviare investimenti adeguati, il rilancio preparato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</a:rPr>
              <a:t>dalla nuova alleanza tra gli enti rischia di rimanere solo un auspicio. </a:t>
            </a:r>
            <a:endParaRPr lang="it-IT" sz="2000" dirty="0" smtClean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14BC-558A-45CC-8ECD-9D2D892664BC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Senza fondi adeguati, il rilancio delle adozioni è a rischio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Raccolta foto\foto PPT\Adozioni\a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708920"/>
            <a:ext cx="5753685" cy="352839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000" b="1" i="1" dirty="0" smtClean="0">
                <a:solidFill>
                  <a:srgbClr val="FF0000"/>
                </a:solidFill>
              </a:rPr>
              <a:t>“La maternità surrogata accentua le discriminazioni e alimenta il razzismo. E il mercato globale del materiale umano basato sullo sfruttamento della povertà”.</a:t>
            </a:r>
          </a:p>
          <a:p>
            <a:r>
              <a:rPr lang="it-IT" sz="2000" b="1" dirty="0" smtClean="0">
                <a:solidFill>
                  <a:srgbClr val="0070C0"/>
                </a:solidFill>
              </a:rPr>
              <a:t>“Una forma intollerabile di subalternità femminile. Un macroscopico (e classico) esempio di sfruttamento del Nord verso il Sud del mondo. Una pratica che grazie alla scelta dei gameti esalta i pregiudizi di razza, genere, abilità. </a:t>
            </a:r>
          </a:p>
          <a:p>
            <a:r>
              <a:rPr lang="it-IT" sz="2000" b="1" dirty="0" smtClean="0">
                <a:solidFill>
                  <a:srgbClr val="0070C0"/>
                </a:solidFill>
              </a:rPr>
              <a:t>È un’autostrada spianata verso un modello di filiazione </a:t>
            </a:r>
            <a:r>
              <a:rPr lang="it-IT" sz="2000" b="1" i="1" dirty="0" smtClean="0">
                <a:solidFill>
                  <a:srgbClr val="0070C0"/>
                </a:solidFill>
              </a:rPr>
              <a:t>on </a:t>
            </a:r>
            <a:r>
              <a:rPr lang="it-IT" sz="2000" b="1" i="1" dirty="0" err="1" smtClean="0">
                <a:solidFill>
                  <a:srgbClr val="0070C0"/>
                </a:solidFill>
              </a:rPr>
              <a:t>demand</a:t>
            </a:r>
            <a:r>
              <a:rPr lang="it-IT" sz="2000" b="1" dirty="0" smtClean="0">
                <a:solidFill>
                  <a:srgbClr val="0070C0"/>
                </a:solidFill>
              </a:rPr>
              <a:t> che privilegia il ruolo del legame genetico (i gameti appartenenti alla coppia o a uno solo dei due), svalutando il ruolo della gestazione e dunque della madre. E che sta già svuotando l’istituto dell’adozione”. </a:t>
            </a:r>
          </a:p>
          <a:p>
            <a:r>
              <a:rPr lang="it-IT" sz="2000" b="1" dirty="0" smtClean="0">
                <a:solidFill>
                  <a:schemeClr val="tx1"/>
                </a:solidFill>
              </a:rPr>
              <a:t>(</a:t>
            </a:r>
            <a:r>
              <a:rPr lang="it-IT" sz="2000" b="1" dirty="0" err="1" smtClean="0">
                <a:solidFill>
                  <a:schemeClr val="tx1"/>
                </a:solidFill>
              </a:rPr>
              <a:t>Sheela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Saravanan</a:t>
            </a:r>
            <a:r>
              <a:rPr lang="it-IT" sz="2000" b="1" dirty="0" smtClean="0">
                <a:solidFill>
                  <a:schemeClr val="tx1"/>
                </a:solidFill>
              </a:rPr>
              <a:t>, tra le massime studiose al mondo di maternità surrogata)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77A3-1E17-4035-8079-FB2DBD281F9F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L'utero in affitto spegne l'adozione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Raccolta foto\foto PPT\Adozioni\a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39" y="4869160"/>
            <a:ext cx="2836069" cy="1800200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6372200" y="522920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0000"/>
                </a:solidFill>
              </a:rPr>
              <a:t>FINE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4401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Diritto del minore ad una famiglia</a:t>
            </a:r>
            <a:r>
              <a:rPr lang="it-IT" sz="2000" b="1" dirty="0" smtClean="0">
                <a:solidFill>
                  <a:schemeClr val="tx1"/>
                </a:solidFill>
              </a:rPr>
              <a:t>. </a:t>
            </a:r>
            <a:r>
              <a:rPr lang="it-IT" sz="2000" dirty="0" smtClean="0">
                <a:solidFill>
                  <a:schemeClr val="tx1"/>
                </a:solidFill>
              </a:rPr>
              <a:t>Il Testo legislativo è stato aggiornato con  modifiche apportate dal DECRETO LEGISLATIVO 28 dicembre 2013, n. 154 (in G.U. 08/01/2014, n.5).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Di seguito </a:t>
            </a:r>
            <a:r>
              <a:rPr lang="it-IT" sz="2000" dirty="0" smtClean="0">
                <a:solidFill>
                  <a:schemeClr val="tx1"/>
                </a:solidFill>
              </a:rPr>
              <a:t>riportiamo i 5 comma dell’articolo 1: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A6C4-323A-4DF8-BABE-8999AEE70D1F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LEGGE 4 maggio 1983, n. 184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1520" y="3573016"/>
            <a:ext cx="8640960" cy="20162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 Il minore ha diritto 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crescere ed essere educato nell'ambito della propria famiglia.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Le condizioni 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indigenza dei genitori o del genitore esercente la </a:t>
            </a:r>
            <a:r>
              <a:rPr kumimoji="0" lang="it-IT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responsabilita'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it-IT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genitoriale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possono essere di ostacolo all'esercizio del diritto del minore alla propria famiglia. A tal fine a favore della famiglia sono disposti interventi di sostegno e di aiuto.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3. Lo Stato, le regioni e gli enti locali, </a:t>
            </a:r>
            <a:r>
              <a:rPr lang="it-IT" sz="2000" dirty="0" smtClean="0">
                <a:solidFill>
                  <a:schemeClr val="tx1"/>
                </a:solidFill>
              </a:rPr>
              <a:t>nell'ambito delle proprie competenze, sostengono, con idonei interventi, nel rispetto della loro autonomia e nei limiti delle risorse finanziarie disponibili, i nuclei familiari a rischio, al fine di prevenire l'abbandono e di consentire al minore di essere educato nell'ambito della propria famiglia.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Essi promuovono, </a:t>
            </a:r>
            <a:r>
              <a:rPr lang="it-IT" sz="2000" dirty="0" smtClean="0">
                <a:solidFill>
                  <a:schemeClr val="tx1"/>
                </a:solidFill>
              </a:rPr>
              <a:t>altresì, iniziative di formazione dell'opinione pubblica sull'affidamento e l'adozione e di sostegno all'attività delle comunità di tipo familiare, organizzano corsi di preparazione ed aggiornamento professionale degli operatori sociali </a:t>
            </a:r>
            <a:r>
              <a:rPr lang="it-IT" sz="2000" dirty="0" err="1" smtClean="0">
                <a:solidFill>
                  <a:schemeClr val="tx1"/>
                </a:solidFill>
              </a:rPr>
              <a:t>nonchè</a:t>
            </a:r>
            <a:r>
              <a:rPr lang="it-IT" sz="2000" dirty="0" smtClean="0">
                <a:solidFill>
                  <a:schemeClr val="tx1"/>
                </a:solidFill>
              </a:rPr>
              <a:t> incontri di formazione e preparazione per le famiglie e le persone che intendono avere in affidamento o in adozione minori.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medesimi enti </a:t>
            </a:r>
            <a:r>
              <a:rPr lang="it-IT" sz="2000" dirty="0" smtClean="0">
                <a:solidFill>
                  <a:schemeClr val="tx1"/>
                </a:solidFill>
              </a:rPr>
              <a:t>possono stipulare convenzioni con enti o associazioni senza fini di lucro che operano nel campo della tutela dei minori e delle famiglie per la realizzazione delle attività di cui al presente comma.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E9B-7D5E-4AEA-B699-7A572EC93056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LEGGE 4 maggio 1983, n. 184 art. 1, comma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4. Quando la famiglia </a:t>
            </a:r>
            <a:r>
              <a:rPr lang="it-IT" sz="2000" dirty="0" smtClean="0">
                <a:solidFill>
                  <a:schemeClr val="tx1"/>
                </a:solidFill>
              </a:rPr>
              <a:t>non e' in grado di provvedere alla crescita e all'eduzione del minore, si applicano gli istituti di cui alla presente legge.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5. Il diritto del minore </a:t>
            </a:r>
            <a:r>
              <a:rPr lang="it-IT" sz="2000" dirty="0" smtClean="0">
                <a:solidFill>
                  <a:schemeClr val="tx1"/>
                </a:solidFill>
              </a:rPr>
              <a:t>a vivere, crescere ed essere educato nell'ambito di una famiglia e' assicurato senza distinzione di sesso, di etnia, di età, di lingua, di religione e nel rispetto della identità culturale del minore e comunque non in contrasto con i principi fondamentali dell'ordinamento.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8BFB-8F63-4BBE-A6D6-3AAE78723133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LEGGE 4 maggio 1983, n. 184 art. 1, comma 4 e 5</a:t>
            </a:r>
          </a:p>
        </p:txBody>
      </p:sp>
      <p:pic>
        <p:nvPicPr>
          <p:cNvPr id="1026" name="Picture 2" descr="C:\Users\Master\Desktop\Raccolta foto\foto PPT\Adozioni\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89040"/>
            <a:ext cx="3895515" cy="2592288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4320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b="1" dirty="0">
                <a:solidFill>
                  <a:srgbClr val="0070C0"/>
                </a:solidFill>
              </a:rPr>
              <a:t>I </a:t>
            </a:r>
            <a:r>
              <a:rPr lang="it-IT" sz="2400" b="1" dirty="0" smtClean="0">
                <a:solidFill>
                  <a:srgbClr val="0070C0"/>
                </a:solidFill>
              </a:rPr>
              <a:t>numeri della generosità delle </a:t>
            </a:r>
            <a:r>
              <a:rPr lang="it-IT" sz="2400" b="1" dirty="0">
                <a:solidFill>
                  <a:srgbClr val="0070C0"/>
                </a:solidFill>
              </a:rPr>
              <a:t>famiglie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0DC-8B0E-4167-80CC-0E0309720E45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1988840"/>
            <a:ext cx="3024336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1.394 Bambini stranieri adottati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in Italia nel 2018 (erano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3.106 solo nel 2012)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971600" y="4149080"/>
            <a:ext cx="2952328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1.130 Coppie autorizzate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all’adozione nel 2018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(1,23 minori per coppia)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292080" y="4149080"/>
            <a:ext cx="2880320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- 3% Taglio delle autorizzazioni: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14 minori adottati su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100mila minori residenti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868144" y="1988840"/>
            <a:ext cx="3024336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38 I Paesi di provenienza</a:t>
            </a:r>
            <a:r>
              <a:rPr lang="it-IT" b="1" dirty="0">
                <a:solidFill>
                  <a:schemeClr val="tx1"/>
                </a:solidFill>
              </a:rPr>
              <a:t>. Tra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cui: Russia 200 bambini,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Colombia 169, Ungheria 135</a:t>
            </a:r>
            <a:r>
              <a:rPr lang="it-IT" dirty="0"/>
              <a:t>.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4355976" y="170080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3275856" y="1916832"/>
            <a:ext cx="1152128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5" idx="3"/>
          </p:cNvCxnSpPr>
          <p:nvPr/>
        </p:nvCxnSpPr>
        <p:spPr>
          <a:xfrm flipH="1">
            <a:off x="3131840" y="2008121"/>
            <a:ext cx="1276863" cy="21409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5" idx="5"/>
          </p:cNvCxnSpPr>
          <p:nvPr/>
        </p:nvCxnSpPr>
        <p:spPr>
          <a:xfrm>
            <a:off x="4663289" y="2008121"/>
            <a:ext cx="1348871" cy="21409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endCxn id="12" idx="1"/>
          </p:cNvCxnSpPr>
          <p:nvPr/>
        </p:nvCxnSpPr>
        <p:spPr>
          <a:xfrm>
            <a:off x="4716016" y="1916832"/>
            <a:ext cx="1152128" cy="612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1" grpId="0" animBg="1"/>
      <p:bldP spid="12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4320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Bambini sempre più grandi e “</a:t>
            </a:r>
            <a:r>
              <a:rPr lang="it-IT" sz="2400" b="1" dirty="0" err="1" smtClean="0">
                <a:solidFill>
                  <a:srgbClr val="0070C0"/>
                </a:solidFill>
              </a:rPr>
              <a:t>special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needs</a:t>
            </a:r>
            <a:r>
              <a:rPr lang="it-IT" sz="2400" b="1" dirty="0" smtClean="0">
                <a:solidFill>
                  <a:srgbClr val="0070C0"/>
                </a:solidFill>
              </a:rPr>
              <a:t>”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CFC5-E413-42A1-B77F-ED8A7BA3D763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1988840"/>
            <a:ext cx="2952328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Nel 2018 i bambini arrivati in Italia avevano </a:t>
            </a:r>
            <a:r>
              <a:rPr lang="it-IT" b="1" dirty="0" smtClean="0">
                <a:solidFill>
                  <a:srgbClr val="FF0000"/>
                </a:solidFill>
              </a:rPr>
              <a:t>un’età media di 6,4 anni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55576" y="3429000"/>
            <a:ext cx="2952328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</a:t>
            </a:r>
            <a:r>
              <a:rPr lang="it-IT" b="1" dirty="0" smtClean="0">
                <a:solidFill>
                  <a:srgbClr val="FF0000"/>
                </a:solidFill>
              </a:rPr>
              <a:t>ai 12,6 anni dei piccoli </a:t>
            </a:r>
            <a:r>
              <a:rPr lang="it-IT" b="1" dirty="0" smtClean="0">
                <a:solidFill>
                  <a:schemeClr val="tx1"/>
                </a:solidFill>
              </a:rPr>
              <a:t>arrivati dalla Bielorussia </a:t>
            </a:r>
            <a:r>
              <a:rPr lang="it-IT" b="1" dirty="0" smtClean="0">
                <a:solidFill>
                  <a:srgbClr val="FF0000"/>
                </a:solidFill>
              </a:rPr>
              <a:t>agli 1,4 anni </a:t>
            </a:r>
            <a:r>
              <a:rPr lang="it-IT" b="1" dirty="0" smtClean="0">
                <a:solidFill>
                  <a:schemeClr val="tx1"/>
                </a:solidFill>
              </a:rPr>
              <a:t>per Corea del Sud e Armenia.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419872" y="5013176"/>
            <a:ext cx="2304256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U</a:t>
            </a:r>
            <a:r>
              <a:rPr lang="it-IT" b="1" dirty="0" smtClean="0">
                <a:solidFill>
                  <a:schemeClr val="tx1"/>
                </a:solidFill>
              </a:rPr>
              <a:t>n’età all’adozione bassa risultano: </a:t>
            </a:r>
            <a:r>
              <a:rPr lang="it-IT" b="1" dirty="0" smtClean="0">
                <a:solidFill>
                  <a:srgbClr val="FF0000"/>
                </a:solidFill>
              </a:rPr>
              <a:t>l’Etiopia (2,6 anni), il Vietnam (3,1 anni).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940152" y="4005064"/>
            <a:ext cx="295232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 fronte di </a:t>
            </a:r>
            <a:r>
              <a:rPr lang="it-IT" b="1" dirty="0" smtClean="0">
                <a:solidFill>
                  <a:srgbClr val="FF0000"/>
                </a:solidFill>
              </a:rPr>
              <a:t>1.394 minori </a:t>
            </a:r>
            <a:r>
              <a:rPr lang="it-IT" b="1" dirty="0" smtClean="0">
                <a:solidFill>
                  <a:schemeClr val="tx1"/>
                </a:solidFill>
              </a:rPr>
              <a:t>autorizzati all’ingresso in Italia, </a:t>
            </a:r>
            <a:r>
              <a:rPr lang="it-IT" b="1" dirty="0" smtClean="0">
                <a:solidFill>
                  <a:srgbClr val="FF0000"/>
                </a:solidFill>
              </a:rPr>
              <a:t>981 </a:t>
            </a:r>
            <a:r>
              <a:rPr lang="it-IT" b="1" dirty="0" smtClean="0">
                <a:solidFill>
                  <a:schemeClr val="tx1"/>
                </a:solidFill>
              </a:rPr>
              <a:t>riguardano minorenni con </a:t>
            </a:r>
            <a:r>
              <a:rPr lang="it-IT" b="1" dirty="0" smtClean="0">
                <a:solidFill>
                  <a:srgbClr val="FF0000"/>
                </a:solidFill>
              </a:rPr>
              <a:t>uno o più </a:t>
            </a:r>
            <a:r>
              <a:rPr lang="it-IT" b="1" dirty="0" err="1" smtClean="0">
                <a:solidFill>
                  <a:srgbClr val="FF0000"/>
                </a:solidFill>
              </a:rPr>
              <a:t>special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needs</a:t>
            </a:r>
            <a:r>
              <a:rPr lang="it-IT" b="1" dirty="0" smtClean="0">
                <a:solidFill>
                  <a:schemeClr val="tx1"/>
                </a:solidFill>
              </a:rPr>
              <a:t> (70% del totale).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940152" y="1988840"/>
            <a:ext cx="295232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Nella maggior parte dei casi </a:t>
            </a:r>
            <a:r>
              <a:rPr lang="it-IT" b="1" dirty="0" smtClean="0">
                <a:solidFill>
                  <a:srgbClr val="FF0000"/>
                </a:solidFill>
              </a:rPr>
              <a:t>(60%) si tratta di minori con oltre sette anni. </a:t>
            </a:r>
            <a:r>
              <a:rPr lang="it-IT" b="1" dirty="0" smtClean="0">
                <a:solidFill>
                  <a:schemeClr val="tx1"/>
                </a:solidFill>
              </a:rPr>
              <a:t>Il 90% degli adottati in Bielorussia, Brasile, Cile e Moldavia sono “</a:t>
            </a:r>
            <a:r>
              <a:rPr lang="it-IT" b="1" dirty="0" err="1" smtClean="0">
                <a:solidFill>
                  <a:schemeClr val="tx1"/>
                </a:solidFill>
              </a:rPr>
              <a:t>special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needs</a:t>
            </a:r>
            <a:r>
              <a:rPr lang="it-IT" b="1" dirty="0" smtClean="0">
                <a:solidFill>
                  <a:schemeClr val="tx1"/>
                </a:solidFill>
              </a:rPr>
              <a:t>”.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4355976" y="170080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>
            <a:stCxn id="15" idx="2"/>
            <a:endCxn id="8" idx="3"/>
          </p:cNvCxnSpPr>
          <p:nvPr/>
        </p:nvCxnSpPr>
        <p:spPr>
          <a:xfrm flipH="1">
            <a:off x="3203848" y="1880828"/>
            <a:ext cx="1152128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5" idx="3"/>
          </p:cNvCxnSpPr>
          <p:nvPr/>
        </p:nvCxnSpPr>
        <p:spPr>
          <a:xfrm flipH="1">
            <a:off x="3347864" y="2008121"/>
            <a:ext cx="1060839" cy="13488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5" idx="4"/>
          </p:cNvCxnSpPr>
          <p:nvPr/>
        </p:nvCxnSpPr>
        <p:spPr>
          <a:xfrm flipH="1">
            <a:off x="4499992" y="2060848"/>
            <a:ext cx="36004" cy="28803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5" idx="5"/>
          </p:cNvCxnSpPr>
          <p:nvPr/>
        </p:nvCxnSpPr>
        <p:spPr>
          <a:xfrm>
            <a:off x="4663289" y="2008121"/>
            <a:ext cx="1204855" cy="26450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5" idx="6"/>
          </p:cNvCxnSpPr>
          <p:nvPr/>
        </p:nvCxnSpPr>
        <p:spPr>
          <a:xfrm>
            <a:off x="4716016" y="1880828"/>
            <a:ext cx="1152128" cy="828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sistema adozioni </a:t>
            </a:r>
            <a:r>
              <a:rPr lang="it-IT" sz="2000" dirty="0" smtClean="0">
                <a:solidFill>
                  <a:schemeClr val="tx1"/>
                </a:solidFill>
              </a:rPr>
              <a:t>risponde al fango del caso </a:t>
            </a:r>
            <a:r>
              <a:rPr lang="it-IT" sz="2000" dirty="0" err="1" smtClean="0">
                <a:solidFill>
                  <a:schemeClr val="tx1"/>
                </a:solidFill>
              </a:rPr>
              <a:t>Bibbiano</a:t>
            </a:r>
            <a:r>
              <a:rPr lang="it-IT" sz="2000" dirty="0" smtClean="0">
                <a:solidFill>
                  <a:schemeClr val="tx1"/>
                </a:solidFill>
              </a:rPr>
              <a:t> con una straordinaria operazione di rilancio e di trasparenza.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 la prima volta </a:t>
            </a:r>
            <a:r>
              <a:rPr lang="it-IT" sz="2000" dirty="0" smtClean="0">
                <a:solidFill>
                  <a:schemeClr val="tx1"/>
                </a:solidFill>
              </a:rPr>
              <a:t>nella storia trentennale del paradigma Italia, inaugurato dalla legge del 1983, tutti i 49 enti autorizzati hanno dato vita a un’unica cabina di regia, </a:t>
            </a:r>
            <a:r>
              <a:rPr lang="it-IT" sz="2000" b="1" dirty="0" smtClean="0">
                <a:solidFill>
                  <a:schemeClr val="tx1"/>
                </a:solidFill>
              </a:rPr>
              <a:t>“Adozioni 3.0”.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8606-BFC5-49CE-9B83-E62BA444F901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Un’unica cabina di regia per tutti gli enti autorizzati 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Raccolta foto\foto PPT\Adozioni\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4334882" cy="3096344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301208"/>
            <a:ext cx="8640960" cy="7920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Obiettivi quanto mai urgenti e attuali, in una società dilaniata da vecchi e nuovi fantasmi di chiusura e di intolleranza.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61A4-992D-4796-A0A2-42D208DEB9F7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Scelta solidale nel segno del bene comune con 3 obiettivi: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1520" y="1772816"/>
            <a:ext cx="288032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Dare una famiglia </a:t>
            </a:r>
            <a:r>
              <a:rPr lang="it-IT" sz="2000" b="1" dirty="0" smtClean="0">
                <a:solidFill>
                  <a:schemeClr val="tx1"/>
                </a:solidFill>
              </a:rPr>
              <a:t>a un bambino che ne è privo (150 milioni gli orfani nel mondo secondo i dati Unicef)</a:t>
            </a:r>
          </a:p>
        </p:txBody>
      </p:sp>
      <p:sp>
        <p:nvSpPr>
          <p:cNvPr id="9" name="Rettangolo 8"/>
          <p:cNvSpPr/>
          <p:nvPr/>
        </p:nvSpPr>
        <p:spPr>
          <a:xfrm>
            <a:off x="3131840" y="3501008"/>
            <a:ext cx="288032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Introdurre</a:t>
            </a:r>
            <a:r>
              <a:rPr lang="it-IT" sz="2000" b="1" dirty="0" smtClean="0">
                <a:solidFill>
                  <a:schemeClr val="tx1"/>
                </a:solidFill>
              </a:rPr>
              <a:t> un dato controcorrente nell’andamento demografico del nostro Paese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012160" y="1772816"/>
            <a:ext cx="288032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Offrire</a:t>
            </a:r>
            <a:r>
              <a:rPr lang="it-IT" sz="2000" b="1" dirty="0" smtClean="0">
                <a:solidFill>
                  <a:schemeClr val="tx1"/>
                </a:solidFill>
              </a:rPr>
              <a:t> una testimonianza coraggiosa di impegno familiare senza barriere razziali e culturali</a:t>
            </a:r>
          </a:p>
        </p:txBody>
      </p:sp>
      <p:sp>
        <p:nvSpPr>
          <p:cNvPr id="11" name="Ovale 10"/>
          <p:cNvSpPr/>
          <p:nvPr/>
        </p:nvSpPr>
        <p:spPr>
          <a:xfrm>
            <a:off x="4355976" y="148478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/>
          <p:cNvCxnSpPr>
            <a:stCxn id="11" idx="3"/>
          </p:cNvCxnSpPr>
          <p:nvPr/>
        </p:nvCxnSpPr>
        <p:spPr>
          <a:xfrm flipH="1">
            <a:off x="3131840" y="1792097"/>
            <a:ext cx="1276863" cy="9168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4"/>
            <a:endCxn id="9" idx="0"/>
          </p:cNvCxnSpPr>
          <p:nvPr/>
        </p:nvCxnSpPr>
        <p:spPr>
          <a:xfrm>
            <a:off x="4535996" y="1844824"/>
            <a:ext cx="36004" cy="1656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1" idx="5"/>
          </p:cNvCxnSpPr>
          <p:nvPr/>
        </p:nvCxnSpPr>
        <p:spPr>
          <a:xfrm>
            <a:off x="4663289" y="1792097"/>
            <a:ext cx="1348871" cy="9168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7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720080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Adozioni, alleanza per il rilancio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Certo, le 1.000 adozioni scarse </a:t>
            </a:r>
            <a:r>
              <a:rPr lang="it-IT" sz="2000" dirty="0" smtClean="0">
                <a:solidFill>
                  <a:schemeClr val="tx1"/>
                </a:solidFill>
              </a:rPr>
              <a:t>dell’ultimo anno (2018) rischiano di rappresentare una voce flebile per questi importanti obiettivi.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Sono lontane le 4.300 adozioni del 2010</a:t>
            </a:r>
            <a:r>
              <a:rPr lang="it-IT" sz="2000" dirty="0" smtClean="0">
                <a:solidFill>
                  <a:schemeClr val="tx1"/>
                </a:solidFill>
              </a:rPr>
              <a:t>, anche I se i tanti cambiamenti a livello internazionale, alcuni episodi contingenti e la crisi del triennio 2014-2016 determinato dalla paralisi della Commissione adozioni internazionali (</a:t>
            </a:r>
            <a:r>
              <a:rPr lang="it-IT" sz="2000" dirty="0" err="1" smtClean="0">
                <a:solidFill>
                  <a:schemeClr val="tx1"/>
                </a:solidFill>
              </a:rPr>
              <a:t>Cai</a:t>
            </a:r>
            <a:r>
              <a:rPr lang="it-IT" sz="2000" dirty="0" smtClean="0">
                <a:solidFill>
                  <a:schemeClr val="tx1"/>
                </a:solidFill>
              </a:rPr>
              <a:t>), hanno finito per pesare oltremisura.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9F23-25DA-4813-AAC7-4DFC95F41278}" type="datetime1">
              <a:rPr lang="it-IT" smtClean="0"/>
              <a:pPr/>
              <a:t>03/04/2020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C591A-6A79-45D8-81AB-0692B39B4019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 consistente calo delle adozioni nell’ultimo decennio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Raccolta foto\foto PPT\Adozioni\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248472" cy="281692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1547</Words>
  <Application>Microsoft Office PowerPoint</Application>
  <PresentationFormat>Presentazione su schermo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  <vt:lpstr>Adozioni, alleanza per il rilancio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Adozioni, alleanza per il rilancio</dc:title>
  <dc:creator>Francesco Cannizzaro</dc:creator>
  <cp:lastModifiedBy>Master</cp:lastModifiedBy>
  <cp:revision>22</cp:revision>
  <dcterms:created xsi:type="dcterms:W3CDTF">2019-11-14T17:11:54Z</dcterms:created>
  <dcterms:modified xsi:type="dcterms:W3CDTF">2020-04-03T09:46:55Z</dcterms:modified>
</cp:coreProperties>
</file>